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7" r:id="rId5"/>
  </p:sldIdLst>
  <p:sldSz cx="18000663" cy="10799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FFBF9F"/>
    <a:srgbClr val="F9ABA5"/>
    <a:srgbClr val="CCCC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20AA4-A54D-4437-9829-2D2ECDD10C6D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1143000"/>
            <a:ext cx="5143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A92EA-70A2-4F04-B8B5-1044D87C9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9730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1pPr>
    <a:lvl2pPr marL="69119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2pPr>
    <a:lvl3pPr marL="138239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3pPr>
    <a:lvl4pPr marL="207358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4pPr>
    <a:lvl5pPr marL="276478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5pPr>
    <a:lvl6pPr marL="345597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6pPr>
    <a:lvl7pPr marL="414717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7pPr>
    <a:lvl8pPr marL="4838365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8pPr>
    <a:lvl9pPr marL="5529560" algn="l" defTabSz="1382390" rtl="0" eaLnBrk="1" latinLnBrk="0" hangingPunct="1">
      <a:defRPr sz="181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0083" y="1767462"/>
            <a:ext cx="13500497" cy="3759917"/>
          </a:xfrm>
        </p:spPr>
        <p:txBody>
          <a:bodyPr anchor="b"/>
          <a:lstStyle>
            <a:lvl1pPr algn="ctr">
              <a:defRPr sz="88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5672376"/>
            <a:ext cx="13500497" cy="2607442"/>
          </a:xfrm>
        </p:spPr>
        <p:txBody>
          <a:bodyPr/>
          <a:lstStyle>
            <a:lvl1pPr marL="0" indent="0" algn="ctr">
              <a:buNone/>
              <a:defRPr sz="3543"/>
            </a:lvl1pPr>
            <a:lvl2pPr marL="675010" indent="0" algn="ctr">
              <a:buNone/>
              <a:defRPr sz="2953"/>
            </a:lvl2pPr>
            <a:lvl3pPr marL="1350020" indent="0" algn="ctr">
              <a:buNone/>
              <a:defRPr sz="2658"/>
            </a:lvl3pPr>
            <a:lvl4pPr marL="2025030" indent="0" algn="ctr">
              <a:buNone/>
              <a:defRPr sz="2362"/>
            </a:lvl4pPr>
            <a:lvl5pPr marL="2700040" indent="0" algn="ctr">
              <a:buNone/>
              <a:defRPr sz="2362"/>
            </a:lvl5pPr>
            <a:lvl6pPr marL="3375050" indent="0" algn="ctr">
              <a:buNone/>
              <a:defRPr sz="2362"/>
            </a:lvl6pPr>
            <a:lvl7pPr marL="4050060" indent="0" algn="ctr">
              <a:buNone/>
              <a:defRPr sz="2362"/>
            </a:lvl7pPr>
            <a:lvl8pPr marL="4725071" indent="0" algn="ctr">
              <a:buNone/>
              <a:defRPr sz="2362"/>
            </a:lvl8pPr>
            <a:lvl9pPr marL="5400081" indent="0" algn="ctr">
              <a:buNone/>
              <a:defRPr sz="236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519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4091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4" y="574987"/>
            <a:ext cx="3881393" cy="9152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5" y="574987"/>
            <a:ext cx="11419171" cy="9152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1888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7802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0" y="2692442"/>
            <a:ext cx="15525572" cy="4492401"/>
          </a:xfrm>
        </p:spPr>
        <p:txBody>
          <a:bodyPr anchor="b"/>
          <a:lstStyle>
            <a:lvl1pPr>
              <a:defRPr sz="88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0" y="7227343"/>
            <a:ext cx="15525572" cy="2362447"/>
          </a:xfrm>
        </p:spPr>
        <p:txBody>
          <a:bodyPr/>
          <a:lstStyle>
            <a:lvl1pPr marL="0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1pPr>
            <a:lvl2pPr marL="675010" indent="0">
              <a:buNone/>
              <a:defRPr sz="2953">
                <a:solidFill>
                  <a:schemeClr val="tx1">
                    <a:tint val="75000"/>
                  </a:schemeClr>
                </a:solidFill>
              </a:defRPr>
            </a:lvl2pPr>
            <a:lvl3pPr marL="1350020" indent="0">
              <a:buNone/>
              <a:defRPr sz="2658">
                <a:solidFill>
                  <a:schemeClr val="tx1">
                    <a:tint val="75000"/>
                  </a:schemeClr>
                </a:solidFill>
              </a:defRPr>
            </a:lvl3pPr>
            <a:lvl4pPr marL="202503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4pPr>
            <a:lvl5pPr marL="270004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5pPr>
            <a:lvl6pPr marL="337505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6pPr>
            <a:lvl7pPr marL="405006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7pPr>
            <a:lvl8pPr marL="472507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8pPr>
            <a:lvl9pPr marL="540008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236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2874937"/>
            <a:ext cx="7650282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2874937"/>
            <a:ext cx="7650282" cy="6852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353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574988"/>
            <a:ext cx="15525572" cy="208745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1" y="2647443"/>
            <a:ext cx="7615123" cy="1297471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1" y="3944914"/>
            <a:ext cx="7615123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6" y="2647443"/>
            <a:ext cx="7652626" cy="1297471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6" y="3944914"/>
            <a:ext cx="7652626" cy="58023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746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831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606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719984"/>
            <a:ext cx="5805682" cy="2519945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1554966"/>
            <a:ext cx="9112836" cy="7674832"/>
          </a:xfrm>
        </p:spPr>
        <p:txBody>
          <a:bodyPr/>
          <a:lstStyle>
            <a:lvl1pPr>
              <a:defRPr sz="4724"/>
            </a:lvl1pPr>
            <a:lvl2pPr>
              <a:defRPr sz="4134"/>
            </a:lvl2pPr>
            <a:lvl3pPr>
              <a:defRPr sz="3543"/>
            </a:lvl3pPr>
            <a:lvl4pPr>
              <a:defRPr sz="2953"/>
            </a:lvl4pPr>
            <a:lvl5pPr>
              <a:defRPr sz="2953"/>
            </a:lvl5pPr>
            <a:lvl6pPr>
              <a:defRPr sz="2953"/>
            </a:lvl6pPr>
            <a:lvl7pPr>
              <a:defRPr sz="2953"/>
            </a:lvl7pPr>
            <a:lvl8pPr>
              <a:defRPr sz="2953"/>
            </a:lvl8pPr>
            <a:lvl9pPr>
              <a:defRPr sz="29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3239929"/>
            <a:ext cx="5805682" cy="6002369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7068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719984"/>
            <a:ext cx="5805682" cy="2519945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1554966"/>
            <a:ext cx="9112836" cy="7674832"/>
          </a:xfrm>
        </p:spPr>
        <p:txBody>
          <a:bodyPr anchor="t"/>
          <a:lstStyle>
            <a:lvl1pPr marL="0" indent="0">
              <a:buNone/>
              <a:defRPr sz="4724"/>
            </a:lvl1pPr>
            <a:lvl2pPr marL="675010" indent="0">
              <a:buNone/>
              <a:defRPr sz="4134"/>
            </a:lvl2pPr>
            <a:lvl3pPr marL="1350020" indent="0">
              <a:buNone/>
              <a:defRPr sz="3543"/>
            </a:lvl3pPr>
            <a:lvl4pPr marL="2025030" indent="0">
              <a:buNone/>
              <a:defRPr sz="2953"/>
            </a:lvl4pPr>
            <a:lvl5pPr marL="2700040" indent="0">
              <a:buNone/>
              <a:defRPr sz="2953"/>
            </a:lvl5pPr>
            <a:lvl6pPr marL="3375050" indent="0">
              <a:buNone/>
              <a:defRPr sz="2953"/>
            </a:lvl6pPr>
            <a:lvl7pPr marL="4050060" indent="0">
              <a:buNone/>
              <a:defRPr sz="2953"/>
            </a:lvl7pPr>
            <a:lvl8pPr marL="4725071" indent="0">
              <a:buNone/>
              <a:defRPr sz="2953"/>
            </a:lvl8pPr>
            <a:lvl9pPr marL="5400081" indent="0">
              <a:buNone/>
              <a:defRPr sz="29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3239929"/>
            <a:ext cx="5805682" cy="6002369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01738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574988"/>
            <a:ext cx="15525572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2874937"/>
            <a:ext cx="15525572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10009781"/>
            <a:ext cx="405014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62B0B-F095-48B1-ACA6-950401210723}" type="datetimeFigureOut">
              <a:rPr lang="en-AU" smtClean="0"/>
              <a:t>25/02/2022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10009781"/>
            <a:ext cx="6075224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10009781"/>
            <a:ext cx="405014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6F829-FD66-4356-9227-D1F75D950F7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847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50020" rtl="0" eaLnBrk="1" latinLnBrk="0" hangingPunct="1">
        <a:lnSpc>
          <a:spcPct val="90000"/>
        </a:lnSpc>
        <a:spcBef>
          <a:spcPct val="0"/>
        </a:spcBef>
        <a:buNone/>
        <a:defRPr sz="64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505" indent="-337505" algn="l" defTabSz="1350020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1pPr>
      <a:lvl2pPr marL="101251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68752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953" kern="1200">
          <a:solidFill>
            <a:schemeClr val="tx1"/>
          </a:solidFill>
          <a:latin typeface="+mn-lt"/>
          <a:ea typeface="+mn-ea"/>
          <a:cs typeface="+mn-cs"/>
        </a:defRPr>
      </a:lvl3pPr>
      <a:lvl4pPr marL="236253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303754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71255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38756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506257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73758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1pPr>
      <a:lvl2pPr marL="67501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2pPr>
      <a:lvl3pPr marL="135002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3pPr>
      <a:lvl4pPr marL="202503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270004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37505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05006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472507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40008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ounded Rectangle 38">
            <a:extLst>
              <a:ext uri="{FF2B5EF4-FFF2-40B4-BE49-F238E27FC236}">
                <a16:creationId xmlns:a16="http://schemas.microsoft.com/office/drawing/2014/main" id="{93DA05F7-A310-4AD0-8F81-875676BE35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39487" y="3457575"/>
            <a:ext cx="2124075" cy="318135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 Team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4FBB2554-4083-47E8-B4CE-CD6E28ED3ED7}"/>
              </a:ext>
            </a:extLst>
          </p:cNvPr>
          <p:cNvCxnSpPr/>
          <p:nvPr/>
        </p:nvCxnSpPr>
        <p:spPr>
          <a:xfrm>
            <a:off x="1508760" y="4025900"/>
            <a:ext cx="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4" name="Group 63">
            <a:extLst>
              <a:ext uri="{FF2B5EF4-FFF2-40B4-BE49-F238E27FC236}">
                <a16:creationId xmlns:a16="http://schemas.microsoft.com/office/drawing/2014/main" id="{54AEC362-8B55-43EE-B964-F5D14B2DC04E}"/>
              </a:ext>
            </a:extLst>
          </p:cNvPr>
          <p:cNvGrpSpPr/>
          <p:nvPr/>
        </p:nvGrpSpPr>
        <p:grpSpPr>
          <a:xfrm>
            <a:off x="3400425" y="4333875"/>
            <a:ext cx="3267075" cy="3086100"/>
            <a:chOff x="0" y="0"/>
            <a:chExt cx="3267075" cy="3086100"/>
          </a:xfrm>
        </p:grpSpPr>
        <p:sp>
          <p:nvSpPr>
            <p:cNvPr id="65" name="Rounded Rectangle 38">
              <a:extLst>
                <a:ext uri="{FF2B5EF4-FFF2-40B4-BE49-F238E27FC236}">
                  <a16:creationId xmlns:a16="http://schemas.microsoft.com/office/drawing/2014/main" id="{C8E530AC-6E64-4615-A84D-0027C8615BFB}"/>
                </a:ext>
              </a:extLst>
            </p:cNvPr>
            <p:cNvSpPr/>
            <p:nvPr/>
          </p:nvSpPr>
          <p:spPr>
            <a:xfrm>
              <a:off x="0" y="0"/>
              <a:ext cx="3267075" cy="3086100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Data Manager/Custodian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30855ADB-1542-426A-826B-114626A36BEF}"/>
                </a:ext>
              </a:extLst>
            </p:cNvPr>
            <p:cNvSpPr/>
            <p:nvPr/>
          </p:nvSpPr>
          <p:spPr>
            <a:xfrm>
              <a:off x="209550" y="514350"/>
              <a:ext cx="2628900" cy="1409700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AU" sz="1100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Study</a:t>
              </a:r>
              <a:r>
                <a: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primary content data (collected via participant recruitment)</a:t>
              </a:r>
            </a:p>
            <a:p>
              <a:pPr marL="342900" lvl="0" indent="-342900">
                <a:lnSpc>
                  <a:spcPct val="107000"/>
                </a:lnSpc>
                <a:buFont typeface="Symbol" panose="05050102010706020507" pitchFamily="18" charset="2"/>
                <a:buChar char=""/>
              </a:pPr>
              <a:r>
                <a: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E.g. Questionnaires </a:t>
              </a:r>
            </a:p>
            <a:p>
              <a:pPr marL="342900" lvl="0" indent="-342900">
                <a:lnSpc>
                  <a:spcPct val="107000"/>
                </a:lnSpc>
                <a:buFont typeface="Symbol" panose="05050102010706020507" pitchFamily="18" charset="2"/>
                <a:buChar char=""/>
              </a:pPr>
              <a:r>
                <a: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E.g. Medical records</a:t>
              </a:r>
            </a:p>
            <a:p>
              <a:pPr marL="342900" lvl="0" indent="-342900">
                <a:lnSpc>
                  <a:spcPct val="107000"/>
                </a:lnSpc>
                <a:spcAft>
                  <a:spcPts val="800"/>
                </a:spcAft>
                <a:buFont typeface="Symbol" panose="05050102010706020507" pitchFamily="18" charset="2"/>
                <a:buChar char=""/>
              </a:pPr>
              <a:r>
                <a: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E.g. MBS and PBS data (via Services Australia)                    </a:t>
              </a:r>
            </a:p>
          </p:txBody>
        </p:sp>
        <p:sp>
          <p:nvSpPr>
            <p:cNvPr id="67" name="Text Box 2">
              <a:extLst>
                <a:ext uri="{FF2B5EF4-FFF2-40B4-BE49-F238E27FC236}">
                  <a16:creationId xmlns:a16="http://schemas.microsoft.com/office/drawing/2014/main" id="{94DA376B-7CCA-40F5-ABD0-3E3F353A2C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549" y="1990725"/>
              <a:ext cx="2619376" cy="844626"/>
            </a:xfrm>
            <a:prstGeom prst="rect">
              <a:avLst/>
            </a:prstGeom>
            <a:solidFill>
              <a:schemeClr val="bg1"/>
            </a:solidFill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AU" sz="1100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Study</a:t>
              </a:r>
              <a:r>
                <a: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primary identifying data</a:t>
              </a:r>
            </a:p>
            <a:p>
              <a:pPr marL="342900" lvl="0" indent="-342900">
                <a:lnSpc>
                  <a:spcPct val="107000"/>
                </a:lnSpc>
                <a:spcAft>
                  <a:spcPts val="800"/>
                </a:spcAft>
                <a:buFont typeface="Symbol" panose="05050102010706020507" pitchFamily="18" charset="2"/>
                <a:buChar char=""/>
              </a:pPr>
              <a:r>
                <a: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E.g. </a:t>
              </a:r>
              <a:r>
                <a:rPr lang="en-AU" sz="1100" i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Study</a:t>
              </a:r>
              <a:r>
                <a: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AU" sz="1100" dirty="0" err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Study</a:t>
              </a:r>
              <a:r>
                <a:rPr lang="en-AU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ID assigned to each participant</a:t>
              </a:r>
            </a:p>
          </p:txBody>
        </p:sp>
      </p:grpSp>
      <p:sp>
        <p:nvSpPr>
          <p:cNvPr id="68" name="Oval 57">
            <a:extLst>
              <a:ext uri="{FF2B5EF4-FFF2-40B4-BE49-F238E27FC236}">
                <a16:creationId xmlns:a16="http://schemas.microsoft.com/office/drawing/2014/main" id="{5E193EAA-7E4C-4F2C-A640-951E152D2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44286" y="4417694"/>
            <a:ext cx="1514475" cy="1259205"/>
          </a:xfrm>
          <a:prstGeom prst="ellipse">
            <a:avLst/>
          </a:prstGeom>
          <a:solidFill>
            <a:srgbClr val="FFFFFF"/>
          </a:solidFill>
          <a:ln w="12700">
            <a:solidFill>
              <a:srgbClr val="70AD47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1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 storage and analysis</a:t>
            </a: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platform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E83CBA9C-570E-4E02-865C-5C9802556F4B}"/>
              </a:ext>
            </a:extLst>
          </p:cNvPr>
          <p:cNvGrpSpPr/>
          <p:nvPr/>
        </p:nvGrpSpPr>
        <p:grpSpPr>
          <a:xfrm>
            <a:off x="6238875" y="6667500"/>
            <a:ext cx="3429000" cy="828675"/>
            <a:chOff x="606514" y="0"/>
            <a:chExt cx="3308261" cy="828675"/>
          </a:xfrm>
        </p:grpSpPr>
        <p:sp>
          <p:nvSpPr>
            <p:cNvPr id="70" name="Rounded Rectangle 34">
              <a:extLst>
                <a:ext uri="{FF2B5EF4-FFF2-40B4-BE49-F238E27FC236}">
                  <a16:creationId xmlns:a16="http://schemas.microsoft.com/office/drawing/2014/main" id="{3DD85A8F-E3CA-4A4C-9C86-CBF830190D2E}"/>
                </a:ext>
              </a:extLst>
            </p:cNvPr>
            <p:cNvSpPr/>
            <p:nvPr/>
          </p:nvSpPr>
          <p:spPr>
            <a:xfrm>
              <a:off x="2257425" y="0"/>
              <a:ext cx="1657350" cy="828675"/>
            </a:xfrm>
            <a:prstGeom prst="round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5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600"/>
                </a:spcAft>
              </a:pPr>
              <a:r>
                <a:rPr lang="en-AU" sz="1100" i="1" dirty="0">
                  <a:solidFill>
                    <a:srgbClr val="4472C4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Study</a:t>
              </a:r>
              <a:r>
                <a:rPr lang="en-AU" sz="1100" dirty="0">
                  <a:solidFill>
                    <a:srgbClr val="4472C4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 linkage variables and content variables securely sent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10E4248C-DF77-44FA-A673-E5364FA5E4A6}"/>
                </a:ext>
              </a:extLst>
            </p:cNvPr>
            <p:cNvCxnSpPr>
              <a:cxnSpLocks/>
            </p:cNvCxnSpPr>
            <p:nvPr/>
          </p:nvCxnSpPr>
          <p:spPr>
            <a:xfrm>
              <a:off x="606514" y="28575"/>
              <a:ext cx="171758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EB1D46CF-55A2-44D5-9818-38F69C712F5F}"/>
                </a:ext>
              </a:extLst>
            </p:cNvPr>
            <p:cNvCxnSpPr/>
            <p:nvPr/>
          </p:nvCxnSpPr>
          <p:spPr>
            <a:xfrm>
              <a:off x="2333625" y="28575"/>
              <a:ext cx="0" cy="7905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A9A393C-B9EA-4987-ADBC-19BD808B59D4}"/>
              </a:ext>
            </a:extLst>
          </p:cNvPr>
          <p:cNvCxnSpPr/>
          <p:nvPr/>
        </p:nvCxnSpPr>
        <p:spPr>
          <a:xfrm flipH="1">
            <a:off x="2866390" y="2333625"/>
            <a:ext cx="9620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4" name="Group 73">
            <a:extLst>
              <a:ext uri="{FF2B5EF4-FFF2-40B4-BE49-F238E27FC236}">
                <a16:creationId xmlns:a16="http://schemas.microsoft.com/office/drawing/2014/main" id="{DD322A7B-FA13-4BBD-9ACD-ABB5D0549C30}"/>
              </a:ext>
            </a:extLst>
          </p:cNvPr>
          <p:cNvGrpSpPr/>
          <p:nvPr/>
        </p:nvGrpSpPr>
        <p:grpSpPr>
          <a:xfrm>
            <a:off x="2857500" y="2324100"/>
            <a:ext cx="742950" cy="4467225"/>
            <a:chOff x="0" y="-1162050"/>
            <a:chExt cx="742950" cy="4467225"/>
          </a:xfrm>
        </p:grpSpPr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D1E6E79D-47B8-499B-9D17-8CA3DDEF2AB5}"/>
                </a:ext>
              </a:extLst>
            </p:cNvPr>
            <p:cNvCxnSpPr/>
            <p:nvPr/>
          </p:nvCxnSpPr>
          <p:spPr>
            <a:xfrm>
              <a:off x="0" y="-1162050"/>
              <a:ext cx="0" cy="446722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802870BB-8CAA-410A-85F7-9AA40DC3EFF1}"/>
                </a:ext>
              </a:extLst>
            </p:cNvPr>
            <p:cNvCxnSpPr/>
            <p:nvPr/>
          </p:nvCxnSpPr>
          <p:spPr>
            <a:xfrm>
              <a:off x="0" y="3305175"/>
              <a:ext cx="74295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5704F351-D6F9-4CAC-8FCE-9B8B3B13E16A}"/>
                </a:ext>
              </a:extLst>
            </p:cNvPr>
            <p:cNvCxnSpPr/>
            <p:nvPr/>
          </p:nvCxnSpPr>
          <p:spPr>
            <a:xfrm>
              <a:off x="9525" y="2190750"/>
              <a:ext cx="73342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764C2EC3-E56A-4D6B-950D-A8831D6786EB}"/>
              </a:ext>
            </a:extLst>
          </p:cNvPr>
          <p:cNvGrpSpPr/>
          <p:nvPr/>
        </p:nvGrpSpPr>
        <p:grpSpPr>
          <a:xfrm>
            <a:off x="6229350" y="5381625"/>
            <a:ext cx="1581150" cy="2105025"/>
            <a:chOff x="0" y="28575"/>
            <a:chExt cx="2333625" cy="790575"/>
          </a:xfrm>
        </p:grpSpPr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B8502DE9-F97C-46D4-ACC4-C3D9574EC6D4}"/>
                </a:ext>
              </a:extLst>
            </p:cNvPr>
            <p:cNvCxnSpPr/>
            <p:nvPr/>
          </p:nvCxnSpPr>
          <p:spPr>
            <a:xfrm>
              <a:off x="0" y="28575"/>
              <a:ext cx="23241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3FD0FC1C-DB68-47D4-A241-6C741A3ED206}"/>
                </a:ext>
              </a:extLst>
            </p:cNvPr>
            <p:cNvCxnSpPr/>
            <p:nvPr/>
          </p:nvCxnSpPr>
          <p:spPr>
            <a:xfrm>
              <a:off x="2333625" y="28575"/>
              <a:ext cx="0" cy="7905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3268649C-79DD-4520-9AA0-8D914679BAB1}"/>
              </a:ext>
            </a:extLst>
          </p:cNvPr>
          <p:cNvGrpSpPr/>
          <p:nvPr/>
        </p:nvGrpSpPr>
        <p:grpSpPr>
          <a:xfrm>
            <a:off x="5048250" y="5676899"/>
            <a:ext cx="7861300" cy="4419602"/>
            <a:chOff x="0" y="-981076"/>
            <a:chExt cx="7861300" cy="4419602"/>
          </a:xfrm>
        </p:grpSpPr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B6964C98-534B-4542-97D2-44D6FEE1D368}"/>
                </a:ext>
              </a:extLst>
            </p:cNvPr>
            <p:cNvCxnSpPr/>
            <p:nvPr/>
          </p:nvCxnSpPr>
          <p:spPr>
            <a:xfrm>
              <a:off x="2828925" y="3419475"/>
              <a:ext cx="4343400" cy="0"/>
            </a:xfrm>
            <a:prstGeom prst="line">
              <a:avLst/>
            </a:prstGeom>
            <a:ln>
              <a:solidFill>
                <a:srgbClr val="D09E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9914259F-212A-4325-99F7-8E461C9CAD67}"/>
                </a:ext>
              </a:extLst>
            </p:cNvPr>
            <p:cNvGrpSpPr/>
            <p:nvPr/>
          </p:nvGrpSpPr>
          <p:grpSpPr>
            <a:xfrm>
              <a:off x="6505575" y="-981076"/>
              <a:ext cx="1355725" cy="4419602"/>
              <a:chOff x="0" y="-981076"/>
              <a:chExt cx="1355725" cy="4419602"/>
            </a:xfrm>
          </p:grpSpPr>
          <p:cxnSp>
            <p:nvCxnSpPr>
              <p:cNvPr id="102" name="Straight Arrow Connector 101">
                <a:extLst>
                  <a:ext uri="{FF2B5EF4-FFF2-40B4-BE49-F238E27FC236}">
                    <a16:creationId xmlns:a16="http://schemas.microsoft.com/office/drawing/2014/main" id="{24373550-B817-4118-9587-97CF66F99DB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7700" y="-981076"/>
                <a:ext cx="0" cy="4419602"/>
              </a:xfrm>
              <a:prstGeom prst="straightConnector1">
                <a:avLst/>
              </a:prstGeom>
              <a:ln>
                <a:solidFill>
                  <a:srgbClr val="D09E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891E1C20-94AA-4841-8281-A034F489B870}"/>
                  </a:ext>
                </a:extLst>
              </p:cNvPr>
              <p:cNvSpPr/>
              <p:nvPr/>
            </p:nvSpPr>
            <p:spPr>
              <a:xfrm>
                <a:off x="0" y="923925"/>
                <a:ext cx="1355725" cy="1562100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De-identified Linked NSW Health Data + </a:t>
                </a:r>
                <a:r>
                  <a:rPr lang="en-US" sz="1100" i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Study</a:t>
                </a:r>
                <a:r>
                  <a:rPr lang="en-US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Data</a:t>
                </a:r>
                <a:endParaRPr lang="en-AU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C133D1F3-516A-497E-831E-11D0FEEFF535}"/>
                </a:ext>
              </a:extLst>
            </p:cNvPr>
            <p:cNvGrpSpPr/>
            <p:nvPr/>
          </p:nvGrpSpPr>
          <p:grpSpPr>
            <a:xfrm>
              <a:off x="0" y="828675"/>
              <a:ext cx="4629150" cy="2590800"/>
              <a:chOff x="0" y="0"/>
              <a:chExt cx="4629150" cy="2590800"/>
            </a:xfrm>
          </p:grpSpPr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8D6CDAB6-B564-4DD8-8E61-9EEF70C91398}"/>
                  </a:ext>
                </a:extLst>
              </p:cNvPr>
              <p:cNvGrpSpPr/>
              <p:nvPr/>
            </p:nvGrpSpPr>
            <p:grpSpPr>
              <a:xfrm>
                <a:off x="476250" y="0"/>
                <a:ext cx="4152900" cy="2590800"/>
                <a:chOff x="-466725" y="0"/>
                <a:chExt cx="4152900" cy="2590800"/>
              </a:xfrm>
            </p:grpSpPr>
            <p:grpSp>
              <p:nvGrpSpPr>
                <p:cNvPr id="88" name="Group 87">
                  <a:extLst>
                    <a:ext uri="{FF2B5EF4-FFF2-40B4-BE49-F238E27FC236}">
                      <a16:creationId xmlns:a16="http://schemas.microsoft.com/office/drawing/2014/main" id="{B3C44C2B-743E-41AF-908F-0B57F54C740C}"/>
                    </a:ext>
                  </a:extLst>
                </p:cNvPr>
                <p:cNvGrpSpPr/>
                <p:nvPr/>
              </p:nvGrpSpPr>
              <p:grpSpPr>
                <a:xfrm>
                  <a:off x="-466725" y="844645"/>
                  <a:ext cx="4152900" cy="1480725"/>
                  <a:chOff x="-466725" y="-3080"/>
                  <a:chExt cx="4152900" cy="1480725"/>
                </a:xfrm>
              </p:grpSpPr>
              <p:cxnSp>
                <p:nvCxnSpPr>
                  <p:cNvPr id="92" name="Straight Connector 91">
                    <a:extLst>
                      <a:ext uri="{FF2B5EF4-FFF2-40B4-BE49-F238E27FC236}">
                        <a16:creationId xmlns:a16="http://schemas.microsoft.com/office/drawing/2014/main" id="{1A202ED0-CF00-497F-99C5-0C37F5DCAC7B}"/>
                      </a:ext>
                    </a:extLst>
                  </p:cNvPr>
                  <p:cNvCxnSpPr/>
                  <p:nvPr/>
                </p:nvCxnSpPr>
                <p:spPr>
                  <a:xfrm>
                    <a:off x="-466725" y="-3080"/>
                    <a:ext cx="3781425" cy="1260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Straight Connector 92">
                    <a:extLst>
                      <a:ext uri="{FF2B5EF4-FFF2-40B4-BE49-F238E27FC236}">
                        <a16:creationId xmlns:a16="http://schemas.microsoft.com/office/drawing/2014/main" id="{C247607C-F081-4386-9C7F-4D2FE360D43B}"/>
                      </a:ext>
                    </a:extLst>
                  </p:cNvPr>
                  <p:cNvCxnSpPr/>
                  <p:nvPr/>
                </p:nvCxnSpPr>
                <p:spPr>
                  <a:xfrm>
                    <a:off x="-466725" y="1463300"/>
                    <a:ext cx="3771900" cy="1434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>
                    <a:extLst>
                      <a:ext uri="{FF2B5EF4-FFF2-40B4-BE49-F238E27FC236}">
                        <a16:creationId xmlns:a16="http://schemas.microsoft.com/office/drawing/2014/main" id="{8F709BD4-F72A-4534-9BF8-7A71EF543D42}"/>
                      </a:ext>
                    </a:extLst>
                  </p:cNvPr>
                  <p:cNvCxnSpPr/>
                  <p:nvPr/>
                </p:nvCxnSpPr>
                <p:spPr>
                  <a:xfrm>
                    <a:off x="447675" y="9525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Straight Connector 94">
                    <a:extLst>
                      <a:ext uri="{FF2B5EF4-FFF2-40B4-BE49-F238E27FC236}">
                        <a16:creationId xmlns:a16="http://schemas.microsoft.com/office/drawing/2014/main" id="{5448905E-0189-4A86-9248-118636272A96}"/>
                      </a:ext>
                    </a:extLst>
                  </p:cNvPr>
                  <p:cNvCxnSpPr/>
                  <p:nvPr/>
                </p:nvCxnSpPr>
                <p:spPr>
                  <a:xfrm>
                    <a:off x="1314450" y="9525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Straight Connector 95">
                    <a:extLst>
                      <a:ext uri="{FF2B5EF4-FFF2-40B4-BE49-F238E27FC236}">
                        <a16:creationId xmlns:a16="http://schemas.microsoft.com/office/drawing/2014/main" id="{A96B9FB9-DC38-460E-821D-515BEB1B87E8}"/>
                      </a:ext>
                    </a:extLst>
                  </p:cNvPr>
                  <p:cNvCxnSpPr/>
                  <p:nvPr/>
                </p:nvCxnSpPr>
                <p:spPr>
                  <a:xfrm>
                    <a:off x="2286000" y="19050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Straight Connector 96">
                    <a:extLst>
                      <a:ext uri="{FF2B5EF4-FFF2-40B4-BE49-F238E27FC236}">
                        <a16:creationId xmlns:a16="http://schemas.microsoft.com/office/drawing/2014/main" id="{37E82537-3336-4BE9-BE95-C6C051C62B5D}"/>
                      </a:ext>
                    </a:extLst>
                  </p:cNvPr>
                  <p:cNvCxnSpPr/>
                  <p:nvPr/>
                </p:nvCxnSpPr>
                <p:spPr>
                  <a:xfrm>
                    <a:off x="3314700" y="19050"/>
                    <a:ext cx="0" cy="1456055"/>
                  </a:xfrm>
                  <a:prstGeom prst="line">
                    <a:avLst/>
                  </a:prstGeom>
                  <a:ln>
                    <a:solidFill>
                      <a:srgbClr val="D09E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8" name="Rectangle 97">
                    <a:extLst>
                      <a:ext uri="{FF2B5EF4-FFF2-40B4-BE49-F238E27FC236}">
                        <a16:creationId xmlns:a16="http://schemas.microsoft.com/office/drawing/2014/main" id="{820067D5-7167-4D16-A6FE-77795EDFBA93}"/>
                      </a:ext>
                    </a:extLst>
                  </p:cNvPr>
                  <p:cNvSpPr/>
                  <p:nvPr/>
                </p:nvSpPr>
                <p:spPr>
                  <a:xfrm>
                    <a:off x="0" y="495300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Dataset</a:t>
                    </a:r>
                    <a:endParaRPr lang="en-AU" sz="11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9" name="Rectangle 98">
                    <a:extLst>
                      <a:ext uri="{FF2B5EF4-FFF2-40B4-BE49-F238E27FC236}">
                        <a16:creationId xmlns:a16="http://schemas.microsoft.com/office/drawing/2014/main" id="{42AA829E-67F5-485E-A1E9-014FB309D2CB}"/>
                      </a:ext>
                    </a:extLst>
                  </p:cNvPr>
                  <p:cNvSpPr/>
                  <p:nvPr/>
                </p:nvSpPr>
                <p:spPr>
                  <a:xfrm>
                    <a:off x="952500" y="485775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Dataset</a:t>
                    </a:r>
                    <a:endParaRPr lang="en-AU" sz="11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0" name="Rectangle 99">
                    <a:extLst>
                      <a:ext uri="{FF2B5EF4-FFF2-40B4-BE49-F238E27FC236}">
                        <a16:creationId xmlns:a16="http://schemas.microsoft.com/office/drawing/2014/main" id="{7EDA060F-E59A-4D3D-ABF4-754E1F1E4A2F}"/>
                      </a:ext>
                    </a:extLst>
                  </p:cNvPr>
                  <p:cNvSpPr/>
                  <p:nvPr/>
                </p:nvSpPr>
                <p:spPr>
                  <a:xfrm>
                    <a:off x="1905000" y="485775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Dataset</a:t>
                    </a:r>
                    <a:endParaRPr lang="en-AU" sz="11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1" name="Rectangle 100">
                    <a:extLst>
                      <a:ext uri="{FF2B5EF4-FFF2-40B4-BE49-F238E27FC236}">
                        <a16:creationId xmlns:a16="http://schemas.microsoft.com/office/drawing/2014/main" id="{67183ED3-9A1D-4898-B415-3F4471E1A0CF}"/>
                      </a:ext>
                    </a:extLst>
                  </p:cNvPr>
                  <p:cNvSpPr/>
                  <p:nvPr/>
                </p:nvSpPr>
                <p:spPr>
                  <a:xfrm>
                    <a:off x="2914650" y="466725"/>
                    <a:ext cx="771525" cy="542925"/>
                  </a:xfrm>
                  <a:prstGeom prst="rect">
                    <a:avLst/>
                  </a:prstGeom>
                  <a:ln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07000"/>
                      </a:lnSpc>
                      <a:spcAft>
                        <a:spcPts val="800"/>
                      </a:spcAft>
                    </a:pPr>
                    <a:r>
                      <a:rPr lang="en-US" sz="1100">
                        <a:effectLst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NSW Dataset</a:t>
                    </a:r>
                    <a:endParaRPr lang="en-AU" sz="1100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89" name="Rounded Rectangle 38">
                  <a:extLst>
                    <a:ext uri="{FF2B5EF4-FFF2-40B4-BE49-F238E27FC236}">
                      <a16:creationId xmlns:a16="http://schemas.microsoft.com/office/drawing/2014/main" id="{EA0CAF1C-0B62-47B4-83B2-D08F60F2DA34}"/>
                    </a:ext>
                  </a:extLst>
                </p:cNvPr>
                <p:cNvSpPr/>
                <p:nvPr/>
              </p:nvSpPr>
              <p:spPr>
                <a:xfrm>
                  <a:off x="1409700" y="0"/>
                  <a:ext cx="1123950" cy="504825"/>
                </a:xfrm>
                <a:prstGeom prst="roundRect">
                  <a:avLst/>
                </a:prstGeom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1100" b="1">
                      <a:effectLst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CHeReL</a:t>
                  </a:r>
                  <a:endParaRPr lang="en-AU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90" name="Straight Connector 89">
                  <a:extLst>
                    <a:ext uri="{FF2B5EF4-FFF2-40B4-BE49-F238E27FC236}">
                      <a16:creationId xmlns:a16="http://schemas.microsoft.com/office/drawing/2014/main" id="{3175F5E1-05B9-40CD-8D91-6B9ED27D79D0}"/>
                    </a:ext>
                  </a:extLst>
                </p:cNvPr>
                <p:cNvCxnSpPr/>
                <p:nvPr/>
              </p:nvCxnSpPr>
              <p:spPr>
                <a:xfrm>
                  <a:off x="1933575" y="523875"/>
                  <a:ext cx="0" cy="323850"/>
                </a:xfrm>
                <a:prstGeom prst="line">
                  <a:avLst/>
                </a:prstGeom>
                <a:ln>
                  <a:solidFill>
                    <a:srgbClr val="D09E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>
                  <a:extLst>
                    <a:ext uri="{FF2B5EF4-FFF2-40B4-BE49-F238E27FC236}">
                      <a16:creationId xmlns:a16="http://schemas.microsoft.com/office/drawing/2014/main" id="{0EFE4480-F9F8-4F8B-A277-E4B0CB070D1D}"/>
                    </a:ext>
                  </a:extLst>
                </p:cNvPr>
                <p:cNvCxnSpPr/>
                <p:nvPr/>
              </p:nvCxnSpPr>
              <p:spPr>
                <a:xfrm>
                  <a:off x="1876425" y="2324100"/>
                  <a:ext cx="0" cy="266700"/>
                </a:xfrm>
                <a:prstGeom prst="line">
                  <a:avLst/>
                </a:prstGeom>
                <a:ln>
                  <a:solidFill>
                    <a:srgbClr val="D09E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4B96609D-6C5D-4BA4-BC5E-AD9AB75F7C7C}"/>
                  </a:ext>
                </a:extLst>
              </p:cNvPr>
              <p:cNvCxnSpPr/>
              <p:nvPr/>
            </p:nvCxnSpPr>
            <p:spPr>
              <a:xfrm>
                <a:off x="476250" y="857250"/>
                <a:ext cx="0" cy="1456055"/>
              </a:xfrm>
              <a:prstGeom prst="line">
                <a:avLst/>
              </a:prstGeom>
              <a:ln>
                <a:solidFill>
                  <a:srgbClr val="D09E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6344F90F-F597-48D1-A2E5-53C4B5C75D0C}"/>
                  </a:ext>
                </a:extLst>
              </p:cNvPr>
              <p:cNvSpPr/>
              <p:nvPr/>
            </p:nvSpPr>
            <p:spPr>
              <a:xfrm>
                <a:off x="0" y="1343025"/>
                <a:ext cx="771525" cy="542925"/>
              </a:xfrm>
              <a:prstGeom prst="rect">
                <a:avLst/>
              </a:prstGeom>
              <a:ln>
                <a:prstDash val="dash"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100" i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Study</a:t>
                </a:r>
                <a:r>
                  <a:rPr lang="en-US" sz="110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Dataset</a:t>
                </a:r>
                <a:endParaRPr lang="en-AU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7A7A2DCD-0612-4179-BFFE-8DB6A7F74599}"/>
              </a:ext>
            </a:extLst>
          </p:cNvPr>
          <p:cNvGrpSpPr/>
          <p:nvPr/>
        </p:nvGrpSpPr>
        <p:grpSpPr>
          <a:xfrm>
            <a:off x="3695700" y="828675"/>
            <a:ext cx="2571750" cy="3324225"/>
            <a:chOff x="0" y="0"/>
            <a:chExt cx="2571750" cy="3324225"/>
          </a:xfrm>
        </p:grpSpPr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7194980C-E197-46FB-9245-695CC7685181}"/>
                </a:ext>
              </a:extLst>
            </p:cNvPr>
            <p:cNvSpPr/>
            <p:nvPr/>
          </p:nvSpPr>
          <p:spPr>
            <a:xfrm>
              <a:off x="0" y="0"/>
              <a:ext cx="2571750" cy="3324225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Bef>
                  <a:spcPts val="600"/>
                </a:spcBef>
                <a:spcAft>
                  <a:spcPts val="800"/>
                </a:spcAft>
              </a:pPr>
              <a:r>
                <a:rPr lang="en-US" sz="11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Cohort Definition</a:t>
              </a:r>
              <a:endParaRPr lang="en-A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i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Description</a:t>
              </a:r>
              <a:endParaRPr lang="en-A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A033124E-4A70-4246-A746-9E062238A86A}"/>
                </a:ext>
              </a:extLst>
            </p:cNvPr>
            <p:cNvSpPr/>
            <p:nvPr/>
          </p:nvSpPr>
          <p:spPr>
            <a:xfrm>
              <a:off x="114300" y="914400"/>
              <a:ext cx="2352675" cy="1028700"/>
            </a:xfrm>
            <a:prstGeom prst="rect">
              <a:avLst/>
            </a:prstGeom>
            <a:ln>
              <a:solidFill>
                <a:schemeClr val="accent3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Cases</a:t>
              </a:r>
              <a:endParaRPr lang="en-A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AU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46E470A1-9C3F-47EA-BBAD-F2FF3BD20961}"/>
                </a:ext>
              </a:extLst>
            </p:cNvPr>
            <p:cNvSpPr/>
            <p:nvPr/>
          </p:nvSpPr>
          <p:spPr>
            <a:xfrm>
              <a:off x="114300" y="2105025"/>
              <a:ext cx="2352675" cy="1028700"/>
            </a:xfrm>
            <a:prstGeom prst="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b="1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Controls (if relevant)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AU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28F2E9BA-10DD-4633-968F-37919F1AAD8B}"/>
              </a:ext>
            </a:extLst>
          </p:cNvPr>
          <p:cNvGrpSpPr/>
          <p:nvPr/>
        </p:nvGrpSpPr>
        <p:grpSpPr>
          <a:xfrm>
            <a:off x="6181725" y="3457575"/>
            <a:ext cx="3752850" cy="4276725"/>
            <a:chOff x="0" y="0"/>
            <a:chExt cx="3752850" cy="4276725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E8F1267E-B026-4FD5-AFDF-B25770AC74F3}"/>
                </a:ext>
              </a:extLst>
            </p:cNvPr>
            <p:cNvGrpSpPr/>
            <p:nvPr/>
          </p:nvGrpSpPr>
          <p:grpSpPr>
            <a:xfrm>
              <a:off x="0" y="0"/>
              <a:ext cx="3733800" cy="4276725"/>
              <a:chOff x="0" y="0"/>
              <a:chExt cx="3733800" cy="4276725"/>
            </a:xfrm>
          </p:grpSpPr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ED07280E-EE65-47E3-A4AC-124F3C3C01BB}"/>
                  </a:ext>
                </a:extLst>
              </p:cNvPr>
              <p:cNvCxnSpPr/>
              <p:nvPr/>
            </p:nvCxnSpPr>
            <p:spPr>
              <a:xfrm>
                <a:off x="0" y="0"/>
                <a:ext cx="3733800" cy="0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25162996-E2E0-4B58-84F1-1A5A69C93090}"/>
                  </a:ext>
                </a:extLst>
              </p:cNvPr>
              <p:cNvCxnSpPr/>
              <p:nvPr/>
            </p:nvCxnSpPr>
            <p:spPr>
              <a:xfrm>
                <a:off x="3733800" y="9525"/>
                <a:ext cx="0" cy="4267200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Arrow Connector 112">
                <a:extLst>
                  <a:ext uri="{FF2B5EF4-FFF2-40B4-BE49-F238E27FC236}">
                    <a16:creationId xmlns:a16="http://schemas.microsoft.com/office/drawing/2014/main" id="{C3C5042B-E95E-4B24-8234-5D002E770D8D}"/>
                  </a:ext>
                </a:extLst>
              </p:cNvPr>
              <p:cNvCxnSpPr/>
              <p:nvPr/>
            </p:nvCxnSpPr>
            <p:spPr>
              <a:xfrm flipH="1">
                <a:off x="2333625" y="4276725"/>
                <a:ext cx="1400175" cy="0"/>
              </a:xfrm>
              <a:prstGeom prst="straightConnector1">
                <a:avLst/>
              </a:prstGeom>
              <a:ln>
                <a:solidFill>
                  <a:schemeClr val="bg2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0" name="Text Box 2">
              <a:extLst>
                <a:ext uri="{FF2B5EF4-FFF2-40B4-BE49-F238E27FC236}">
                  <a16:creationId xmlns:a16="http://schemas.microsoft.com/office/drawing/2014/main" id="{10DAF0A9-A1D1-44F2-82DA-59E8CEA1A8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24100" y="38100"/>
              <a:ext cx="1428750" cy="4465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n-AU" sz="1100" i="1" dirty="0">
                  <a:solidFill>
                    <a:srgbClr val="76717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Notes e.g. CHeReL to identify Controls</a:t>
              </a:r>
              <a:endParaRPr lang="en-AU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18" name="TextBox 117">
            <a:extLst>
              <a:ext uri="{FF2B5EF4-FFF2-40B4-BE49-F238E27FC236}">
                <a16:creationId xmlns:a16="http://schemas.microsoft.com/office/drawing/2014/main" id="{5B89AC3B-EA0A-499B-866F-C5EB2B7DE6EE}"/>
              </a:ext>
            </a:extLst>
          </p:cNvPr>
          <p:cNvSpPr txBox="1"/>
          <p:nvPr/>
        </p:nvSpPr>
        <p:spPr>
          <a:xfrm>
            <a:off x="114299" y="123825"/>
            <a:ext cx="7753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External Cohort(s) where CHeReL links cohort identifiers and content variables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00994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C5D1983B06A24D9E2232A06E924615" ma:contentTypeVersion="2" ma:contentTypeDescription="Create a new document." ma:contentTypeScope="" ma:versionID="540e297af373b205274a8a2db0a3f07b">
  <xsd:schema xmlns:xsd="http://www.w3.org/2001/XMLSchema" xmlns:xs="http://www.w3.org/2001/XMLSchema" xmlns:p="http://schemas.microsoft.com/office/2006/metadata/properties" xmlns:ns2="ebcdd813-3066-4535-8eea-3b90127b691f" targetNamespace="http://schemas.microsoft.com/office/2006/metadata/properties" ma:root="true" ma:fieldsID="a1f398d5ac09adbfe1b39caaef9ed624" ns2:_="">
    <xsd:import namespace="ebcdd813-3066-4535-8eea-3b90127b69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cdd813-3066-4535-8eea-3b90127b69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6E15B0-42DD-496D-93B5-6E427C38F5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B14E335-A66B-407F-B4F5-BAA5C352D245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ebcdd813-3066-4535-8eea-3b90127b691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6F0FCC9-0DB4-45D2-8628-E9CE097653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cdd813-3066-4535-8eea-3b90127b69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</TotalTime>
  <Words>120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Aouad</dc:creator>
  <cp:lastModifiedBy>Samantha Lesic</cp:lastModifiedBy>
  <cp:revision>15</cp:revision>
  <dcterms:created xsi:type="dcterms:W3CDTF">2021-11-28T22:50:39Z</dcterms:created>
  <dcterms:modified xsi:type="dcterms:W3CDTF">2022-02-25T04:36:32Z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0x01010093C5D1983B06A24D9E2232A06E924615</vt:lpwstr>
  </property>
</Properties>
</file>